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3" r:id="rId3"/>
    <p:sldId id="264" r:id="rId4"/>
    <p:sldId id="265" r:id="rId5"/>
    <p:sldId id="273" r:id="rId6"/>
    <p:sldId id="266" r:id="rId7"/>
    <p:sldId id="270" r:id="rId8"/>
    <p:sldId id="267" r:id="rId9"/>
    <p:sldId id="274" r:id="rId10"/>
    <p:sldId id="269" r:id="rId11"/>
    <p:sldId id="25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E954-ECBB-4047-AF04-FC8021F811D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6F29-F3DE-4168-B6BF-4EBD0E2BC9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7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E954-ECBB-4047-AF04-FC8021F811D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6F29-F3DE-4168-B6BF-4EBD0E2BC9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818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E954-ECBB-4047-AF04-FC8021F811D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6F29-F3DE-4168-B6BF-4EBD0E2BC9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2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E954-ECBB-4047-AF04-FC8021F811D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6F29-F3DE-4168-B6BF-4EBD0E2BC9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50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E954-ECBB-4047-AF04-FC8021F811D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6F29-F3DE-4168-B6BF-4EBD0E2BC9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883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E954-ECBB-4047-AF04-FC8021F811D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6F29-F3DE-4168-B6BF-4EBD0E2BC9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861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E954-ECBB-4047-AF04-FC8021F811D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6F29-F3DE-4168-B6BF-4EBD0E2BC9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385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E954-ECBB-4047-AF04-FC8021F811D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6F29-F3DE-4168-B6BF-4EBD0E2BC9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355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E954-ECBB-4047-AF04-FC8021F811D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6F29-F3DE-4168-B6BF-4EBD0E2BC9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200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E954-ECBB-4047-AF04-FC8021F811D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6F29-F3DE-4168-B6BF-4EBD0E2BC9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8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E954-ECBB-4047-AF04-FC8021F811D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E6F29-F3DE-4168-B6BF-4EBD0E2BC9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362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AE3E954-ECBB-4047-AF04-FC8021F811D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24BE6F29-F3DE-4168-B6BF-4EBD0E2BC9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91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jp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273950A-DF64-48F3-AFE4-226C4903CD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30"/>
          <a:stretch/>
        </p:blipFill>
        <p:spPr>
          <a:xfrm>
            <a:off x="0" y="0"/>
            <a:ext cx="12192000" cy="49703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9CCD55C-053A-48B2-A025-24E98CB411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22"/>
          <a:stretch/>
        </p:blipFill>
        <p:spPr>
          <a:xfrm>
            <a:off x="0" y="6421751"/>
            <a:ext cx="12192000" cy="43624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AD561E4-5BA8-406A-8938-7B798594BC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94" b="11489"/>
          <a:stretch/>
        </p:blipFill>
        <p:spPr>
          <a:xfrm>
            <a:off x="1086067" y="704273"/>
            <a:ext cx="6931675" cy="54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804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327990-567A-4398-A961-3D29AD300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L" sz="6000" dirty="0">
                <a:latin typeface="Bodoni MT" panose="02070603080606020203" pitchFamily="18" charset="0"/>
              </a:rPr>
              <a:t>Quienes somos?</a:t>
            </a:r>
            <a:endParaRPr lang="en-US" sz="6000" dirty="0">
              <a:latin typeface="Bodoni MT" panose="02070603080606020203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15E2A2-BB17-426F-8259-61C0F8ED1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1559" y="436249"/>
            <a:ext cx="7315200" cy="32830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s-MX" sz="2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ASHICO es una organización </a:t>
            </a:r>
            <a:r>
              <a:rPr lang="es-BO" sz="2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sin fines de lucro y con el fin de proteger y defender los intereses, derechos y deberes así como también  proponer políticas en beneficio de las personas con discapacidad auditiva “Hipoacúsicos”</a:t>
            </a:r>
            <a:r>
              <a:rPr lang="es-MX" sz="2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 del departamento de Cochabamba.</a:t>
            </a:r>
            <a:endParaRPr lang="es-BO" sz="24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Britannic Bold" panose="020B0903060703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dirty="0">
              <a:latin typeface="Bodoni MT" panose="02070603080606020203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C98F71B-766A-49A4-BA2E-FABC451F28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30"/>
          <a:stretch/>
        </p:blipFill>
        <p:spPr>
          <a:xfrm>
            <a:off x="0" y="0"/>
            <a:ext cx="12192000" cy="49703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E8E5296-7A94-4F96-98E8-E9B1E4EBF1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22"/>
          <a:stretch/>
        </p:blipFill>
        <p:spPr>
          <a:xfrm>
            <a:off x="0" y="6421751"/>
            <a:ext cx="12192000" cy="436249"/>
          </a:xfrm>
          <a:prstGeom prst="rect">
            <a:avLst/>
          </a:prstGeom>
        </p:spPr>
      </p:pic>
      <p:pic>
        <p:nvPicPr>
          <p:cNvPr id="1026" name="Picture 2" descr="La imagen puede contener: 14 personas, incluidos Carito Terrazas Vidal, Daniel Quiroz, YoVy Cuevas, MÃ³nica GuzmÃ¡n Rivero, Ger Gar, Fibiss Charlotte Torres, Pablex Perez Herbas, Henry Danilo Mendoza Medrano, Juan Franz Lizeca y 2 personas mÃ¡s, personas sonriendo, personas sentadas e interior">
            <a:extLst>
              <a:ext uri="{FF2B5EF4-FFF2-40B4-BE49-F238E27FC236}">
                <a16:creationId xmlns:a16="http://schemas.microsoft.com/office/drawing/2014/main" id="{D48718EF-F687-4B16-AF35-E78F364CF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200" y="2874988"/>
            <a:ext cx="4729018" cy="354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366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327990-567A-4398-A961-3D29AD300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3118354" cy="4601183"/>
          </a:xfrm>
        </p:spPr>
        <p:txBody>
          <a:bodyPr>
            <a:normAutofit/>
          </a:bodyPr>
          <a:lstStyle/>
          <a:p>
            <a:pPr algn="ctr"/>
            <a:r>
              <a:rPr lang="es-CL" sz="6000" dirty="0">
                <a:latin typeface="Bodoni MT" panose="02070603080606020203" pitchFamily="18" charset="0"/>
              </a:rPr>
              <a:t>Nuestro objetivos</a:t>
            </a:r>
            <a:endParaRPr lang="en-US" sz="6000" dirty="0">
              <a:latin typeface="Bodoni MT" panose="02070603080606020203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15E2A2-BB17-426F-8259-61C0F8ED1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1559" y="436249"/>
            <a:ext cx="7315200" cy="576135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s-BO" sz="2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Nuestro objetivo es de mejorar, promover y difundir sobre la hipoacusia  para así mejorar la calidad de vida de la persona, La asociación se centra en acciones de salud, educación, trabajo entre otros.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BO" sz="2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Participan toda persona que presente algún tipo de perdida auditiva comprobada por un medico otorrinolaringólogo </a:t>
            </a:r>
          </a:p>
          <a:p>
            <a:pPr marL="0" indent="0">
              <a:buNone/>
            </a:pPr>
            <a:r>
              <a:rPr lang="es-BO" sz="2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Sea este :</a:t>
            </a:r>
          </a:p>
          <a:p>
            <a:pPr marL="0" indent="0">
              <a:buNone/>
            </a:pPr>
            <a:r>
              <a:rPr lang="es-BO" sz="2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 - Hipoacúsicos</a:t>
            </a:r>
          </a:p>
          <a:p>
            <a:pPr marL="0" indent="0">
              <a:buNone/>
            </a:pPr>
            <a:r>
              <a:rPr lang="es-BO" sz="2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 - Hiperacúsico</a:t>
            </a:r>
          </a:p>
          <a:p>
            <a:pPr marL="0" indent="0">
              <a:buNone/>
            </a:pPr>
            <a:r>
              <a:rPr lang="es-BO" sz="2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  - Tenga tinitus</a:t>
            </a:r>
          </a:p>
          <a:p>
            <a:pPr marL="0" indent="0">
              <a:buNone/>
            </a:pPr>
            <a:r>
              <a:rPr lang="es-BO" sz="2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  - Otros: Microtía, etc.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>
              <a:latin typeface="Bodoni MT" panose="02070603080606020203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C98F71B-766A-49A4-BA2E-FABC451F28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30"/>
          <a:stretch/>
        </p:blipFill>
        <p:spPr>
          <a:xfrm>
            <a:off x="0" y="0"/>
            <a:ext cx="12192000" cy="49703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E8E5296-7A94-4F96-98E8-E9B1E4EBF1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22"/>
          <a:stretch/>
        </p:blipFill>
        <p:spPr>
          <a:xfrm>
            <a:off x="0" y="6421751"/>
            <a:ext cx="12192000" cy="436249"/>
          </a:xfrm>
          <a:prstGeom prst="rect">
            <a:avLst/>
          </a:prstGeom>
        </p:spPr>
      </p:pic>
      <p:pic>
        <p:nvPicPr>
          <p:cNvPr id="2050" name="Picture 2" descr="Imagen relacionada">
            <a:extLst>
              <a:ext uri="{FF2B5EF4-FFF2-40B4-BE49-F238E27FC236}">
                <a16:creationId xmlns:a16="http://schemas.microsoft.com/office/drawing/2014/main" id="{35BCBAE2-61A8-4F18-90AB-CF10B4A23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762" y="3222523"/>
            <a:ext cx="2750574" cy="275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0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327990-567A-4398-A961-3D29AD300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3118354" cy="4601183"/>
          </a:xfrm>
        </p:spPr>
        <p:txBody>
          <a:bodyPr>
            <a:normAutofit/>
          </a:bodyPr>
          <a:lstStyle/>
          <a:p>
            <a:pPr algn="ctr"/>
            <a:r>
              <a:rPr lang="es-CL" sz="6000" dirty="0">
                <a:latin typeface="Bodoni MT" panose="02070603080606020203" pitchFamily="18" charset="0"/>
              </a:rPr>
              <a:t>Nuestro objetivos</a:t>
            </a:r>
            <a:endParaRPr lang="en-US" sz="6000" dirty="0">
              <a:latin typeface="Bodoni MT" panose="02070603080606020203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15E2A2-BB17-426F-8259-61C0F8ED1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1559" y="436250"/>
            <a:ext cx="7315200" cy="4015678"/>
          </a:xfrm>
        </p:spPr>
        <p:txBody>
          <a:bodyPr>
            <a:normAutofit/>
          </a:bodyPr>
          <a:lstStyle/>
          <a:p>
            <a:r>
              <a:rPr lang="es-BO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ASHICO surgió por 5 jóvenes ex miembros de la Asociación de Padres y Amigos de Niños Hipoacúsicos con siglas de APANH. Quienes realizaron búsquedas de nuevos Hipoacúsicos </a:t>
            </a:r>
          </a:p>
          <a:p>
            <a:r>
              <a:rPr lang="es-BO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El 6 de febrero de 2015 se fundo la asociación con 15 miembros cofundadores.</a:t>
            </a:r>
            <a:endParaRPr lang="es-BO" sz="24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Britannic Bold" panose="020B0903060703020204" pitchFamily="34" charset="0"/>
              <a:cs typeface="Aharoni" panose="02010803020104030203" pitchFamily="2" charset="-79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dirty="0">
              <a:latin typeface="Bodoni MT" panose="02070603080606020203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C98F71B-766A-49A4-BA2E-FABC451F28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30"/>
          <a:stretch/>
        </p:blipFill>
        <p:spPr>
          <a:xfrm>
            <a:off x="0" y="0"/>
            <a:ext cx="12192000" cy="49703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E8E5296-7A94-4F96-98E8-E9B1E4EBF1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22"/>
          <a:stretch/>
        </p:blipFill>
        <p:spPr>
          <a:xfrm>
            <a:off x="0" y="6421751"/>
            <a:ext cx="12192000" cy="43624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6B961D1-67ED-49AA-98E1-F56EB7AF9F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655" y="3396984"/>
            <a:ext cx="5445456" cy="2982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6516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91F224-E388-47BA-A656-661D4AA5E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0347" y="446982"/>
            <a:ext cx="6868317" cy="329374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s-CL" sz="22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ASHICO cuenta los </a:t>
            </a:r>
            <a:r>
              <a:rPr lang="es-CL" sz="2200" dirty="0" err="1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recuros</a:t>
            </a:r>
            <a:r>
              <a:rPr lang="es-CL" sz="22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 del proyecto internacional (HRF-Suecia), aportes de los miembros y de </a:t>
            </a:r>
            <a:r>
              <a:rPr lang="es-CL" sz="2200" dirty="0" err="1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donanciones</a:t>
            </a:r>
            <a:endParaRPr lang="es-CL" sz="22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Britannic Bold" panose="020B0903060703020204" pitchFamily="34" charset="0"/>
              <a:cs typeface="Aharoni" panose="02010803020104030203" pitchFamily="2" charset="-79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s-CL" sz="22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El recurso del proyecto va orientada al empoderamiento y ejercicio de derechos de las personas hipoacúsicas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CL" sz="22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Todo el recursos realiza talleres, capacitaciones intercambio de experiencia en interacción y trabajo conjunto y asociaciones de persona con discapacidad.</a:t>
            </a:r>
            <a:endParaRPr lang="sv-SE" sz="22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Britannic Bold" panose="020B0903060703020204" pitchFamily="34" charset="0"/>
              <a:cs typeface="Aharoni" panose="02010803020104030203" pitchFamily="2" charset="-79"/>
            </a:endParaRPr>
          </a:p>
          <a:p>
            <a:endParaRPr lang="en-US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6418A82-E39F-4CD5-A2F8-DC7011F97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2743" y="875562"/>
            <a:ext cx="3833090" cy="4601183"/>
          </a:xfrm>
        </p:spPr>
        <p:txBody>
          <a:bodyPr>
            <a:normAutofit/>
          </a:bodyPr>
          <a:lstStyle/>
          <a:p>
            <a:pPr algn="ctr"/>
            <a:r>
              <a:rPr lang="es-CL" sz="4800" dirty="0">
                <a:latin typeface="Bodoni MT" panose="02070603080606020203" pitchFamily="18" charset="0"/>
              </a:rPr>
              <a:t>Nuestro organización</a:t>
            </a:r>
            <a:endParaRPr lang="en-US" sz="4800" dirty="0">
              <a:latin typeface="Bodoni MT" panose="02070603080606020203" pitchFamily="18" charset="0"/>
            </a:endParaRPr>
          </a:p>
        </p:txBody>
      </p:sp>
      <p:pic>
        <p:nvPicPr>
          <p:cNvPr id="1026" name="Picture 2" descr="La imagen puede contener: 6 personas, incluidos Carlita Lorena Miranda y Wendy A. Peñafiel Morochi, personas sonriendo, árbol, puente, exterior y naturaleza">
            <a:extLst>
              <a:ext uri="{FF2B5EF4-FFF2-40B4-BE49-F238E27FC236}">
                <a16:creationId xmlns:a16="http://schemas.microsoft.com/office/drawing/2014/main" id="{70D95BD4-4407-4879-8886-8D42CB640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81" y="4103254"/>
            <a:ext cx="3491346" cy="261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28FCE1CC-4AB6-444D-A84E-E741E42DF537}"/>
              </a:ext>
            </a:extLst>
          </p:cNvPr>
          <p:cNvSpPr txBox="1">
            <a:spLocks/>
          </p:cNvSpPr>
          <p:nvPr/>
        </p:nvSpPr>
        <p:spPr>
          <a:xfrm>
            <a:off x="4572001" y="3564257"/>
            <a:ext cx="6868317" cy="32937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s-CL" sz="2200" dirty="0">
                <a:solidFill>
                  <a:schemeClr val="tx1"/>
                </a:solidFill>
                <a:latin typeface="Britannic Bold" panose="020B0903060703020204" pitchFamily="34" charset="0"/>
              </a:rPr>
              <a:t>Existen los mecanismo de transparencia dentro de la organización:</a:t>
            </a:r>
          </a:p>
          <a:p>
            <a:pPr marL="725487" indent="-457200">
              <a:buFont typeface="+mj-lt"/>
              <a:buAutoNum type="arabicPeriod"/>
            </a:pPr>
            <a:r>
              <a:rPr lang="es-CL" sz="2200" dirty="0">
                <a:solidFill>
                  <a:schemeClr val="tx1"/>
                </a:solidFill>
                <a:latin typeface="Britannic Bold" panose="020B0903060703020204" pitchFamily="34" charset="0"/>
              </a:rPr>
              <a:t>ASHICO cuenta estatuto y reglamento de la organización</a:t>
            </a:r>
          </a:p>
          <a:p>
            <a:pPr marL="725487" indent="-457200">
              <a:buFont typeface="+mj-lt"/>
              <a:buAutoNum type="arabicPeriod"/>
            </a:pPr>
            <a:r>
              <a:rPr lang="es-CL" sz="2200" dirty="0">
                <a:solidFill>
                  <a:schemeClr val="tx1"/>
                </a:solidFill>
                <a:latin typeface="Britannic Bold" panose="020B0903060703020204" pitchFamily="34" charset="0"/>
              </a:rPr>
              <a:t>Los reportes mensuales de gastos</a:t>
            </a:r>
          </a:p>
          <a:p>
            <a:pPr marL="725487" indent="-457200">
              <a:buFont typeface="+mj-lt"/>
              <a:buAutoNum type="arabicPeriod"/>
            </a:pPr>
            <a:r>
              <a:rPr lang="es-CL" sz="2200" dirty="0">
                <a:solidFill>
                  <a:schemeClr val="tx1"/>
                </a:solidFill>
                <a:latin typeface="Britannic Bold" panose="020B0903060703020204" pitchFamily="34" charset="0"/>
              </a:rPr>
              <a:t>Control interno atreves del secretario de hacienda</a:t>
            </a:r>
          </a:p>
          <a:p>
            <a:pPr marL="725487" indent="-457200">
              <a:buFont typeface="+mj-lt"/>
              <a:buAutoNum type="arabicPeriod"/>
            </a:pPr>
            <a:r>
              <a:rPr lang="es-CL" sz="2200" dirty="0">
                <a:solidFill>
                  <a:schemeClr val="tx1"/>
                </a:solidFill>
                <a:latin typeface="Britannic Bold" panose="020B0903060703020204" pitchFamily="34" charset="0"/>
              </a:rPr>
              <a:t>Seguimiento por parte de </a:t>
            </a:r>
            <a:r>
              <a:rPr lang="es-CL" sz="2200" dirty="0" err="1">
                <a:solidFill>
                  <a:schemeClr val="tx1"/>
                </a:solidFill>
                <a:latin typeface="Britannic Bold" panose="020B0903060703020204" pitchFamily="34" charset="0"/>
              </a:rPr>
              <a:t>MyRight</a:t>
            </a:r>
            <a:r>
              <a:rPr lang="es-CL" sz="2200" dirty="0">
                <a:solidFill>
                  <a:schemeClr val="tx1"/>
                </a:solidFill>
                <a:latin typeface="Britannic Bold" panose="020B0903060703020204" pitchFamily="34" charset="0"/>
              </a:rPr>
              <a:t> (Bolivia-Suecia para PCD)</a:t>
            </a:r>
          </a:p>
          <a:p>
            <a:pPr marL="725487" indent="-457200">
              <a:buFont typeface="+mj-lt"/>
              <a:buAutoNum type="arabicPeriod"/>
            </a:pPr>
            <a:r>
              <a:rPr lang="es-CL" sz="2200" dirty="0">
                <a:solidFill>
                  <a:schemeClr val="tx1"/>
                </a:solidFill>
                <a:latin typeface="Britannic Bold" panose="020B0903060703020204" pitchFamily="34" charset="0"/>
              </a:rPr>
              <a:t>Control de auditoria externo (cada año)</a:t>
            </a:r>
          </a:p>
          <a:p>
            <a:pPr marL="725487" indent="-457200">
              <a:buFont typeface="+mj-lt"/>
              <a:buAutoNum type="arabicPeriod"/>
            </a:pPr>
            <a:r>
              <a:rPr lang="es-CL" sz="2200" dirty="0">
                <a:solidFill>
                  <a:schemeClr val="tx1"/>
                </a:solidFill>
                <a:latin typeface="Britannic Bold" panose="020B0903060703020204" pitchFamily="34" charset="0"/>
              </a:rPr>
              <a:t>Elaboración de manual de funciones de ASHICO</a:t>
            </a:r>
          </a:p>
        </p:txBody>
      </p:sp>
    </p:spTree>
    <p:extLst>
      <p:ext uri="{BB962C8B-B14F-4D97-AF65-F5344CB8AC3E}">
        <p14:creationId xmlns:p14="http://schemas.microsoft.com/office/powerpoint/2010/main" val="83485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91F224-E388-47BA-A656-661D4AA5E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9881" y="166509"/>
            <a:ext cx="8157246" cy="469181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s-MX" sz="2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Cuenta aprox. 45 miembros de hipoacúsicos.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2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Realizan reuniones para planificación.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v-SE" sz="2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Se realiza asambleas ordinaria o extraordinaria unos temas se trata el informe economico.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v-SE" sz="2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Participación en la incidencia politica para ejercer nuestros derecho y necesidades de las personas hipoacusicos.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v-SE" sz="2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Ideas y sugerencias para realizar actividades.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v-SE" sz="24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Actividades accesibles (Comunicacion biliguismo, FMS, interprete señas y escrito).</a:t>
            </a:r>
          </a:p>
          <a:p>
            <a:endParaRPr lang="en-US" dirty="0"/>
          </a:p>
        </p:txBody>
      </p:sp>
      <p:pic>
        <p:nvPicPr>
          <p:cNvPr id="2050" name="Picture 2" descr="La imagen puede contener: 28 personas, incluidos Maithy Asuncion, Kathya Maida, YoVy Cuevas, Lorena S. Perez Abujder, Carlita Lorena Miranda, Juan Franz Lizeca, Silvana Perez Abujder, Victor Hugo Baldi, Villca Zurita Joe y 2 personas mÃ¡s, personas sonriendo, personas de pie">
            <a:extLst>
              <a:ext uri="{FF2B5EF4-FFF2-40B4-BE49-F238E27FC236}">
                <a16:creationId xmlns:a16="http://schemas.microsoft.com/office/drawing/2014/main" id="{35985F21-DF27-4D9C-9F7F-FF9E0CBD4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381" y="4324350"/>
            <a:ext cx="3251201" cy="243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a imagen puede contener: 11 personas, incluidos Carlita Lorena Miranda, YoVy Cuevas, Kathya Maida, Leon Pardo, Abdy Marco Ticona Llanque y Jhosep Rolando Rodriguez Vargas, personas sonriendo, selfie y exterior">
            <a:extLst>
              <a:ext uri="{FF2B5EF4-FFF2-40B4-BE49-F238E27FC236}">
                <a16:creationId xmlns:a16="http://schemas.microsoft.com/office/drawing/2014/main" id="{D1A2B943-7840-41A5-9F05-B569A3821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494" y="4286987"/>
            <a:ext cx="4230251" cy="237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16418A82-E39F-4CD5-A2F8-DC7011F97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2743" y="875562"/>
            <a:ext cx="3833090" cy="4601183"/>
          </a:xfrm>
        </p:spPr>
        <p:txBody>
          <a:bodyPr>
            <a:normAutofit/>
          </a:bodyPr>
          <a:lstStyle/>
          <a:p>
            <a:pPr algn="ctr"/>
            <a:r>
              <a:rPr lang="es-CL" sz="4800" dirty="0">
                <a:latin typeface="Bodoni MT" panose="02070603080606020203" pitchFamily="18" charset="0"/>
              </a:rPr>
              <a:t>Nuestro organización</a:t>
            </a:r>
            <a:endParaRPr lang="en-US" sz="4800" dirty="0"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12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91F224-E388-47BA-A656-661D4AA5E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4596" y="1194712"/>
            <a:ext cx="3542772" cy="1662291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v"/>
            </a:pPr>
            <a:r>
              <a:rPr lang="es-CL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ASHICRUZ: Asociación de hipoacúsicos Santa Cruz.</a:t>
            </a:r>
            <a:endParaRPr lang="sv-SE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Britannic Bold" panose="020B0903060703020204" pitchFamily="34" charset="0"/>
              <a:cs typeface="Aharoni" panose="02010803020104030203" pitchFamily="2" charset="-79"/>
            </a:endParaRPr>
          </a:p>
          <a:p>
            <a:endParaRPr lang="en-US" sz="1800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6418A82-E39F-4CD5-A2F8-DC7011F97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2743" y="875562"/>
            <a:ext cx="3833090" cy="4601183"/>
          </a:xfrm>
        </p:spPr>
        <p:txBody>
          <a:bodyPr>
            <a:normAutofit/>
          </a:bodyPr>
          <a:lstStyle/>
          <a:p>
            <a:pPr algn="ctr"/>
            <a:r>
              <a:rPr lang="es-CL" sz="4000" dirty="0">
                <a:latin typeface="Bodoni MT" panose="02070603080606020203" pitchFamily="18" charset="0"/>
              </a:rPr>
              <a:t>Organizaciones de Bolivia</a:t>
            </a:r>
            <a:endParaRPr lang="en-US" sz="4000" dirty="0">
              <a:latin typeface="Bodoni MT" panose="02070603080606020203" pitchFamily="18" charset="0"/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FE4752DE-4752-4382-BD08-084BF2F98C97}"/>
              </a:ext>
            </a:extLst>
          </p:cNvPr>
          <p:cNvSpPr txBox="1">
            <a:spLocks/>
          </p:cNvSpPr>
          <p:nvPr/>
        </p:nvSpPr>
        <p:spPr>
          <a:xfrm>
            <a:off x="7577811" y="3941699"/>
            <a:ext cx="3265680" cy="16622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anose="05000000000000000000" pitchFamily="2" charset="2"/>
              <a:buChar char="v"/>
            </a:pPr>
            <a:r>
              <a:rPr lang="es-CL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ritannic Bold" panose="020B0903060703020204" pitchFamily="34" charset="0"/>
                <a:cs typeface="Aharoni" panose="02010803020104030203" pitchFamily="2" charset="-79"/>
              </a:rPr>
              <a:t>AHLP: Asociación de hipoacúsicos La Paz.</a:t>
            </a:r>
            <a:endParaRPr lang="sv-SE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Britannic Bold" panose="020B0903060703020204" pitchFamily="34" charset="0"/>
              <a:cs typeface="Aharoni" panose="02010803020104030203" pitchFamily="2" charset="-79"/>
            </a:endParaRPr>
          </a:p>
          <a:p>
            <a:endParaRPr lang="en-US" sz="1800" dirty="0"/>
          </a:p>
        </p:txBody>
      </p:sp>
      <p:pic>
        <p:nvPicPr>
          <p:cNvPr id="6146" name="Picture 2" descr="La imagen puede contener: 16 personas, personas sonriendo">
            <a:extLst>
              <a:ext uri="{FF2B5EF4-FFF2-40B4-BE49-F238E27FC236}">
                <a16:creationId xmlns:a16="http://schemas.microsoft.com/office/drawing/2014/main" id="{4CCBBA03-41A6-4217-82AF-07E649C55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347" y="3176153"/>
            <a:ext cx="4183784" cy="314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La imagen puede contener: 20 personas, incluidos Hitomi Emma Lea Saavedra Harada, Joseph Andre Gil Flores, Noelia RG, Yolita Maidana MontaÃ±o, Carlos Pizarro y Ronald Molina Aguado, personas sonriendo, personas de pie">
            <a:extLst>
              <a:ext uri="{FF2B5EF4-FFF2-40B4-BE49-F238E27FC236}">
                <a16:creationId xmlns:a16="http://schemas.microsoft.com/office/drawing/2014/main" id="{07875842-A565-482B-A378-5BFA26570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617" y="419709"/>
            <a:ext cx="4634249" cy="2606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73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91F224-E388-47BA-A656-661D4AA5E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8714" y="298751"/>
            <a:ext cx="7789096" cy="6005067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s-MX" sz="2400" dirty="0">
                <a:latin typeface="Corbel" panose="020B0503020204020204" pitchFamily="34" charset="0"/>
              </a:rPr>
              <a:t>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Manual de funciones institucional con equipo técnico para la elaboración de documentos.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de marzo se movilizo la marcha por el día Internacional del cuidado de audición.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llegada de visita sueco para el seguimiento de accesibilidad y entrega de equipos FMS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Feria de difusión en Quillacollo y Sacaba sensibilizando sobre hipoacusia en las provincias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Intercambio de experiencias en viaje a Suecia, Eslovenia y Finlandia para conocimiento del manejo de nuestros financiadores HRF.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Convenio </a:t>
            </a:r>
            <a:r>
              <a:rPr lang="es-C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compromisos de actividad conjuntas con las organizaciones hipoacúsicos (AHLP y ASHICRUZ).</a:t>
            </a:r>
            <a:endParaRPr lang="es-CL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s-MX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Convenio interinstitucional de ASHICO, APANH y UMSS, que trabajan en actividades conjuntas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Socialización </a:t>
            </a:r>
            <a:r>
              <a:rPr lang="es-E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sobre intercambio de viaje a Suecia a los padres y profesores también se presentó el equipamiento de accesible para la hipoacusia con apoyo de APANH (Aro magnético y </a:t>
            </a:r>
            <a:r>
              <a:rPr lang="es-ES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FMs</a:t>
            </a:r>
            <a:r>
              <a:rPr lang="es-E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s-MX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s-MX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Feria “Unidos por la inclusión”, con el objetivo de difundir información de ASHICO.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CFAE038-7A91-498D-B62F-2FC90E81E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2743" y="1402794"/>
            <a:ext cx="3833090" cy="2470310"/>
          </a:xfrm>
        </p:spPr>
        <p:txBody>
          <a:bodyPr>
            <a:normAutofit/>
          </a:bodyPr>
          <a:lstStyle/>
          <a:p>
            <a:pPr algn="ctr"/>
            <a:r>
              <a:rPr lang="es-CL" sz="4800" dirty="0">
                <a:latin typeface="Bodoni MT" panose="02070603080606020203" pitchFamily="18" charset="0"/>
              </a:rPr>
              <a:t>Acciones</a:t>
            </a:r>
            <a:br>
              <a:rPr lang="es-CL" sz="4800" dirty="0">
                <a:latin typeface="Bodoni MT" panose="02070603080606020203" pitchFamily="18" charset="0"/>
              </a:rPr>
            </a:br>
            <a:r>
              <a:rPr lang="es-CL" sz="4800" dirty="0">
                <a:latin typeface="Bodoni MT" panose="02070603080606020203" pitchFamily="18" charset="0"/>
              </a:rPr>
              <a:t>2018</a:t>
            </a:r>
            <a:endParaRPr lang="en-US" sz="4800" dirty="0"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46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91F224-E388-47BA-A656-661D4AA5E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8713" y="298751"/>
            <a:ext cx="8200499" cy="655924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s-ES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ASHICO participa desfile cívico de aniversario de Bolivia, </a:t>
            </a:r>
            <a:r>
              <a:rPr lang="es-ES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Cbba</a:t>
            </a:r>
            <a:r>
              <a:rPr lang="es-ES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día nacional de persona con Discapacidad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Taller de sesiones educativas para hipoacúsicos con el fin de conocimiento sobre manejo de audífonos, audiometrías y muchos temas acerca de la hipoacusia también se invito a un profesional argentino para facilitar acerca de la hipoacusia.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s-ES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Llegada de Maija, Mateo y Titi (hipoacusica parte directiva de Finlandia) la directiva y los bases participo en 2 actividades de APANH: la presentación de Titi </a:t>
            </a:r>
            <a:r>
              <a:rPr lang="es-ES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Rolin</a:t>
            </a:r>
            <a:r>
              <a:rPr lang="es-ES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sobre su experiencia como hipoacusica y la presentación de video “Oye Bolivia”.</a:t>
            </a:r>
            <a:endParaRPr lang="es-MX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s-MX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realizo un taller de sensibilización y difusión en la Educación superior de Formación de Maestros (Normal) 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s-ES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realizo capacitación institucional de directivos, también invitación a los bases con el fin de conocimiento de facilitar del manejo institucional y gestión administrativa.</a:t>
            </a:r>
            <a:endParaRPr lang="es-MX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s-MX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realizo socialización de Manual de funciones institucional  a los miembros.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s-ES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Cada mes se hizo reunión con miembros en casa de miembro para información de talleres, comisiones de trabajo entre otros.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s-ES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Cada mes se reúnen la directiva para coordinación y planificación.</a:t>
            </a:r>
          </a:p>
          <a:p>
            <a:pPr lvl="0">
              <a:buFont typeface="Wingdings" panose="05000000000000000000" pitchFamily="2" charset="2"/>
              <a:buChar char="v"/>
            </a:pPr>
            <a:endParaRPr lang="sv-SE" sz="18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CFAE038-7A91-498D-B62F-2FC90E81E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2743" y="1402794"/>
            <a:ext cx="3833090" cy="2470310"/>
          </a:xfrm>
        </p:spPr>
        <p:txBody>
          <a:bodyPr>
            <a:normAutofit/>
          </a:bodyPr>
          <a:lstStyle/>
          <a:p>
            <a:pPr algn="ctr"/>
            <a:r>
              <a:rPr lang="es-CL" sz="4800" dirty="0">
                <a:latin typeface="Bodoni MT" panose="02070603080606020203" pitchFamily="18" charset="0"/>
              </a:rPr>
              <a:t>Acciones</a:t>
            </a:r>
            <a:br>
              <a:rPr lang="es-CL" sz="4800" dirty="0">
                <a:latin typeface="Bodoni MT" panose="02070603080606020203" pitchFamily="18" charset="0"/>
              </a:rPr>
            </a:br>
            <a:r>
              <a:rPr lang="es-CL" sz="4800" dirty="0">
                <a:latin typeface="Bodoni MT" panose="02070603080606020203" pitchFamily="18" charset="0"/>
              </a:rPr>
              <a:t>2018</a:t>
            </a:r>
            <a:endParaRPr lang="en-US" sz="4800" dirty="0"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17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91F224-E388-47BA-A656-661D4AA5E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1038" y="2576925"/>
            <a:ext cx="3929026" cy="14341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L" sz="1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Taller de equidad de genero con la participación de ASHICO, AHLP Y ASHICRUZ</a:t>
            </a:r>
          </a:p>
          <a:p>
            <a:pPr algn="ctr"/>
            <a:endParaRPr lang="sv-SE" sz="18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Britannic Bold" panose="020B0903060703020204" pitchFamily="34" charset="0"/>
              <a:cs typeface="Aharoni" panose="02010803020104030203" pitchFamily="2" charset="-79"/>
            </a:endParaRPr>
          </a:p>
          <a:p>
            <a:pPr algn="ctr"/>
            <a:endParaRPr lang="en-US" sz="1600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CFAE038-7A91-498D-B62F-2FC90E81E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2743" y="875562"/>
            <a:ext cx="3833090" cy="4601183"/>
          </a:xfrm>
        </p:spPr>
        <p:txBody>
          <a:bodyPr>
            <a:normAutofit/>
          </a:bodyPr>
          <a:lstStyle/>
          <a:p>
            <a:pPr algn="ctr"/>
            <a:r>
              <a:rPr lang="es-CL" sz="4800" dirty="0">
                <a:latin typeface="Bodoni MT" panose="02070603080606020203" pitchFamily="18" charset="0"/>
              </a:rPr>
              <a:t>Nuestro actividades</a:t>
            </a:r>
            <a:endParaRPr lang="en-US" sz="4800" dirty="0">
              <a:latin typeface="Bodoni MT" panose="02070603080606020203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B0CA26C-543D-428A-B7C6-6017D67E92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7" r="17901" b="11157"/>
          <a:stretch/>
        </p:blipFill>
        <p:spPr>
          <a:xfrm>
            <a:off x="7843313" y="69637"/>
            <a:ext cx="3407762" cy="241841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8AA6470-CBEA-45E1-B9AA-BD63CFE518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39"/>
          <a:stretch/>
        </p:blipFill>
        <p:spPr>
          <a:xfrm>
            <a:off x="3630348" y="69637"/>
            <a:ext cx="3407761" cy="241841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F8FEFEF-E4FD-4D41-A9B7-919C23891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309" y="3293980"/>
            <a:ext cx="5931680" cy="3336570"/>
          </a:xfrm>
          <a:prstGeom prst="rect">
            <a:avLst/>
          </a:prstGeom>
        </p:spPr>
      </p:pic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8F706896-5D9F-4B86-9DAD-D0226C96E65D}"/>
              </a:ext>
            </a:extLst>
          </p:cNvPr>
          <p:cNvSpPr txBox="1">
            <a:spLocks/>
          </p:cNvSpPr>
          <p:nvPr/>
        </p:nvSpPr>
        <p:spPr>
          <a:xfrm>
            <a:off x="7779396" y="2503002"/>
            <a:ext cx="3929026" cy="1434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CL" sz="1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Feria productiva con las organizaciones de discapacidad.</a:t>
            </a:r>
          </a:p>
          <a:p>
            <a:pPr algn="ctr"/>
            <a:endParaRPr lang="sv-SE" sz="18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Britannic Bold" panose="020B0903060703020204" pitchFamily="34" charset="0"/>
              <a:cs typeface="Aharoni" panose="02010803020104030203" pitchFamily="2" charset="-79"/>
            </a:endParaRPr>
          </a:p>
          <a:p>
            <a:pPr algn="ctr"/>
            <a:endParaRPr lang="en-US" sz="1600" dirty="0"/>
          </a:p>
        </p:txBody>
      </p:sp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id="{5EF0D023-3651-4785-BFF9-0798FDECD4AF}"/>
              </a:ext>
            </a:extLst>
          </p:cNvPr>
          <p:cNvSpPr txBox="1">
            <a:spLocks/>
          </p:cNvSpPr>
          <p:nvPr/>
        </p:nvSpPr>
        <p:spPr>
          <a:xfrm>
            <a:off x="1184283" y="6140946"/>
            <a:ext cx="3929026" cy="1434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CL" sz="180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Reunión con las directivas de las 3 organizaciones de Bolivia.</a:t>
            </a:r>
          </a:p>
          <a:p>
            <a:pPr algn="ctr"/>
            <a:endParaRPr lang="sv-SE" sz="18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Britannic Bold" panose="020B0903060703020204" pitchFamily="34" charset="0"/>
              <a:cs typeface="Aharoni" panose="02010803020104030203" pitchFamily="2" charset="-79"/>
            </a:endParaRP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5477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BC15D18-D5A3-446C-B26A-F7DF0C14FD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30"/>
          <a:stretch/>
        </p:blipFill>
        <p:spPr>
          <a:xfrm>
            <a:off x="0" y="0"/>
            <a:ext cx="12192000" cy="4970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1BE28B1-0E73-4E8E-B918-29C3C8096B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22"/>
          <a:stretch/>
        </p:blipFill>
        <p:spPr>
          <a:xfrm>
            <a:off x="0" y="6421751"/>
            <a:ext cx="12192000" cy="436249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C258486C-83D5-4E95-976D-AAD9DED42CAE}"/>
              </a:ext>
            </a:extLst>
          </p:cNvPr>
          <p:cNvSpPr/>
          <p:nvPr/>
        </p:nvSpPr>
        <p:spPr>
          <a:xfrm>
            <a:off x="1559254" y="5540512"/>
            <a:ext cx="907351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doni MT" panose="02070603080606020203" pitchFamily="18" charset="0"/>
              </a:rPr>
              <a:t>!GRACIAS POR SU ATENCION¡</a:t>
            </a:r>
          </a:p>
        </p:txBody>
      </p:sp>
      <p:pic>
        <p:nvPicPr>
          <p:cNvPr id="8" name="Picture 2" descr="hrf2_rl">
            <a:extLst>
              <a:ext uri="{FF2B5EF4-FFF2-40B4-BE49-F238E27FC236}">
                <a16:creationId xmlns:a16="http://schemas.microsoft.com/office/drawing/2014/main" id="{5216336D-56CE-4006-8F42-98D6D6EB2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85" y="560158"/>
            <a:ext cx="2308538" cy="84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La imagen puede contener: 16 personas, incluidos Juan Franz Lizeca, Maria Gutierrez Esprella, YoVy Cuevas, Maithy Asuncion, Angela Mariela Quintana Avalos, Carlita Lorena Miranda, Lorena S. Perez Abujder, Carito Terrazas Vidal, Mónica Guzmán Rivero y Ger Gar Badani, personas sonriendo, personas de pie y exterior">
            <a:extLst>
              <a:ext uri="{FF2B5EF4-FFF2-40B4-BE49-F238E27FC236}">
                <a16:creationId xmlns:a16="http://schemas.microsoft.com/office/drawing/2014/main" id="{417AF5E6-0C91-45FC-BD9C-0BF493C3D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272" y="1813583"/>
            <a:ext cx="6995044" cy="3347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MyRight logotyp, tillbaka till startsidan">
            <a:extLst>
              <a:ext uri="{FF2B5EF4-FFF2-40B4-BE49-F238E27FC236}">
                <a16:creationId xmlns:a16="http://schemas.microsoft.com/office/drawing/2014/main" id="{D4E9F6BD-0C69-41B6-B6A0-911657543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509" y="416881"/>
            <a:ext cx="3221162" cy="103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No hay descripciÃ³n de la foto disponible.">
            <a:extLst>
              <a:ext uri="{FF2B5EF4-FFF2-40B4-BE49-F238E27FC236}">
                <a16:creationId xmlns:a16="http://schemas.microsoft.com/office/drawing/2014/main" id="{1CC34DD8-BBCD-46CE-8BA5-2E18F0A11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23" y="3951973"/>
            <a:ext cx="1367037" cy="136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AF400F6-129B-4848-A299-92A01C9023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4695" y="4183598"/>
            <a:ext cx="2496137" cy="1246163"/>
          </a:xfrm>
          <a:prstGeom prst="rect">
            <a:avLst/>
          </a:prstGeom>
        </p:spPr>
      </p:pic>
      <p:pic>
        <p:nvPicPr>
          <p:cNvPr id="11268" name="Picture 4" descr="No hay descripciÃ³n de la foto disponible.">
            <a:extLst>
              <a:ext uri="{FF2B5EF4-FFF2-40B4-BE49-F238E27FC236}">
                <a16:creationId xmlns:a16="http://schemas.microsoft.com/office/drawing/2014/main" id="{8CD200B5-0E5C-4646-BEF2-5530578D7E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19943"/>
          <a:stretch/>
        </p:blipFill>
        <p:spPr bwMode="auto">
          <a:xfrm>
            <a:off x="9520862" y="2438400"/>
            <a:ext cx="1895035" cy="163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No hay descripciÃ³n de la foto disponible.">
            <a:extLst>
              <a:ext uri="{FF2B5EF4-FFF2-40B4-BE49-F238E27FC236}">
                <a16:creationId xmlns:a16="http://schemas.microsoft.com/office/drawing/2014/main" id="{4A5A2FF8-3E21-4CC5-B6C2-439D1426C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72" y="2126400"/>
            <a:ext cx="1559254" cy="155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C063C07-E607-4225-AB23-932D2105B1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235" y="607784"/>
            <a:ext cx="2667132" cy="120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6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Marco">
  <a:themeElements>
    <a:clrScheme name="Marco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Marco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rco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TM03457475[[fn=Marco]]</Template>
  <TotalTime>241</TotalTime>
  <Words>752</Words>
  <Application>Microsoft Office PowerPoint</Application>
  <PresentationFormat>Panorámica</PresentationFormat>
  <Paragraphs>58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20" baseType="lpstr">
      <vt:lpstr>Arial</vt:lpstr>
      <vt:lpstr>Arial Black</vt:lpstr>
      <vt:lpstr>Bodoni MT</vt:lpstr>
      <vt:lpstr>Britannic Bold</vt:lpstr>
      <vt:lpstr>Corbel</vt:lpstr>
      <vt:lpstr>Times New Roman</vt:lpstr>
      <vt:lpstr>Wingdings</vt:lpstr>
      <vt:lpstr>Wingdings 2</vt:lpstr>
      <vt:lpstr>Marco</vt:lpstr>
      <vt:lpstr>Presentación de PowerPoint</vt:lpstr>
      <vt:lpstr>Quienes somos?</vt:lpstr>
      <vt:lpstr>Nuestro objetivos</vt:lpstr>
      <vt:lpstr>Nuestro objetivos</vt:lpstr>
      <vt:lpstr>Nuestro organización</vt:lpstr>
      <vt:lpstr>Nuestro organización</vt:lpstr>
      <vt:lpstr>Organizaciones de Bolivia</vt:lpstr>
      <vt:lpstr>Acciones 2018</vt:lpstr>
      <vt:lpstr>Acciones 2018</vt:lpstr>
      <vt:lpstr>Nuestro actividades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PROPUESTA DE LA GESTION 2019-2021</dc:title>
  <dc:creator>Juan Lizeca</dc:creator>
  <cp:lastModifiedBy>MAQ</cp:lastModifiedBy>
  <cp:revision>30</cp:revision>
  <dcterms:created xsi:type="dcterms:W3CDTF">2019-03-15T21:13:25Z</dcterms:created>
  <dcterms:modified xsi:type="dcterms:W3CDTF">2019-10-03T04:38:26Z</dcterms:modified>
</cp:coreProperties>
</file>